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</p:embeddedFont>
    <p:embeddedFont>
      <p:font typeface="Roboto Light" panose="02000000000000000000" pitchFamily="2" charset="0"/>
      <p:regular r:id="rId13"/>
    </p:embeddedFont>
    <p:embeddedFont>
      <p:font typeface="Roboto Medium" panose="02000000000000000000" pitchFamily="2" charset="0"/>
      <p:regular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C4B548-D88B-49AC-81D0-231E13D61A24}" v="17" dt="2025-09-18T02:32:26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ur Pereira" userId="984b14b7b4ee1a78" providerId="LiveId" clId="{A98F9C7D-E71B-49D5-A402-56EF3D3FED43}"/>
    <pc:docChg chg="custSel modSld sldOrd">
      <pc:chgData name="Artur Pereira" userId="984b14b7b4ee1a78" providerId="LiveId" clId="{A98F9C7D-E71B-49D5-A402-56EF3D3FED43}" dt="2025-09-18T02:35:05.023" v="122" actId="478"/>
      <pc:docMkLst>
        <pc:docMk/>
      </pc:docMkLst>
      <pc:sldChg chg="addSp modSp mod">
        <pc:chgData name="Artur Pereira" userId="984b14b7b4ee1a78" providerId="LiveId" clId="{A98F9C7D-E71B-49D5-A402-56EF3D3FED43}" dt="2025-09-18T02:28:09.024" v="13" actId="2085"/>
        <pc:sldMkLst>
          <pc:docMk/>
          <pc:sldMk cId="0" sldId="256"/>
        </pc:sldMkLst>
        <pc:spChg chg="add mod">
          <ac:chgData name="Artur Pereira" userId="984b14b7b4ee1a78" providerId="LiveId" clId="{A98F9C7D-E71B-49D5-A402-56EF3D3FED43}" dt="2025-09-18T02:28:09.024" v="13" actId="2085"/>
          <ac:spMkLst>
            <pc:docMk/>
            <pc:sldMk cId="0" sldId="256"/>
            <ac:spMk id="5" creationId="{6E57F757-8FD4-22AF-0710-17956431ACEC}"/>
          </ac:spMkLst>
        </pc:spChg>
      </pc:sldChg>
      <pc:sldChg chg="addSp delSp modSp mod">
        <pc:chgData name="Artur Pereira" userId="984b14b7b4ee1a78" providerId="LiveId" clId="{A98F9C7D-E71B-49D5-A402-56EF3D3FED43}" dt="2025-09-18T02:29:00.283" v="33" actId="20577"/>
        <pc:sldMkLst>
          <pc:docMk/>
          <pc:sldMk cId="0" sldId="257"/>
        </pc:sldMkLst>
        <pc:spChg chg="mod">
          <ac:chgData name="Artur Pereira" userId="984b14b7b4ee1a78" providerId="LiveId" clId="{A98F9C7D-E71B-49D5-A402-56EF3D3FED43}" dt="2025-09-18T02:29:00.283" v="33" actId="20577"/>
          <ac:spMkLst>
            <pc:docMk/>
            <pc:sldMk cId="0" sldId="257"/>
            <ac:spMk id="9" creationId="{00000000-0000-0000-0000-000000000000}"/>
          </ac:spMkLst>
        </pc:spChg>
        <pc:spChg chg="add del mod">
          <ac:chgData name="Artur Pereira" userId="984b14b7b4ee1a78" providerId="LiveId" clId="{A98F9C7D-E71B-49D5-A402-56EF3D3FED43}" dt="2025-09-18T02:28:47.294" v="23" actId="478"/>
          <ac:spMkLst>
            <pc:docMk/>
            <pc:sldMk cId="0" sldId="257"/>
            <ac:spMk id="20" creationId="{C2C3EB33-FDEE-3A56-B263-DA5051B77B04}"/>
          </ac:spMkLst>
        </pc:spChg>
        <pc:spChg chg="add mod">
          <ac:chgData name="Artur Pereira" userId="984b14b7b4ee1a78" providerId="LiveId" clId="{A98F9C7D-E71B-49D5-A402-56EF3D3FED43}" dt="2025-09-18T02:28:47.600" v="24"/>
          <ac:spMkLst>
            <pc:docMk/>
            <pc:sldMk cId="0" sldId="257"/>
            <ac:spMk id="21" creationId="{079EAC92-E389-2E04-5DA0-55929F492E5F}"/>
          </ac:spMkLst>
        </pc:spChg>
      </pc:sldChg>
      <pc:sldChg chg="addSp delSp modSp mod">
        <pc:chgData name="Artur Pereira" userId="984b14b7b4ee1a78" providerId="LiveId" clId="{A98F9C7D-E71B-49D5-A402-56EF3D3FED43}" dt="2025-09-18T02:28:17.206" v="16"/>
        <pc:sldMkLst>
          <pc:docMk/>
          <pc:sldMk cId="0" sldId="258"/>
        </pc:sldMkLst>
        <pc:spChg chg="add del mod">
          <ac:chgData name="Artur Pereira" userId="984b14b7b4ee1a78" providerId="LiveId" clId="{A98F9C7D-E71B-49D5-A402-56EF3D3FED43}" dt="2025-09-18T02:28:16.935" v="15" actId="478"/>
          <ac:spMkLst>
            <pc:docMk/>
            <pc:sldMk cId="0" sldId="258"/>
            <ac:spMk id="8" creationId="{C617C8CC-9FE3-2E85-ACAE-D20943021BC6}"/>
          </ac:spMkLst>
        </pc:spChg>
        <pc:spChg chg="add mod">
          <ac:chgData name="Artur Pereira" userId="984b14b7b4ee1a78" providerId="LiveId" clId="{A98F9C7D-E71B-49D5-A402-56EF3D3FED43}" dt="2025-09-18T02:28:14.653" v="14"/>
          <ac:spMkLst>
            <pc:docMk/>
            <pc:sldMk cId="0" sldId="258"/>
            <ac:spMk id="9" creationId="{F563DDBA-1CB3-490D-1936-CB2F75947999}"/>
          </ac:spMkLst>
        </pc:spChg>
        <pc:spChg chg="add mod">
          <ac:chgData name="Artur Pereira" userId="984b14b7b4ee1a78" providerId="LiveId" clId="{A98F9C7D-E71B-49D5-A402-56EF3D3FED43}" dt="2025-09-18T02:28:17.206" v="16"/>
          <ac:spMkLst>
            <pc:docMk/>
            <pc:sldMk cId="0" sldId="258"/>
            <ac:spMk id="10" creationId="{0A870715-BE58-8BFB-8DBE-353900872ADA}"/>
          </ac:spMkLst>
        </pc:spChg>
      </pc:sldChg>
      <pc:sldChg chg="addSp delSp modSp mod">
        <pc:chgData name="Artur Pereira" userId="984b14b7b4ee1a78" providerId="LiveId" clId="{A98F9C7D-E71B-49D5-A402-56EF3D3FED43}" dt="2025-09-18T02:29:54.835" v="65" actId="20577"/>
        <pc:sldMkLst>
          <pc:docMk/>
          <pc:sldMk cId="0" sldId="259"/>
        </pc:sldMkLst>
        <pc:spChg chg="mod">
          <ac:chgData name="Artur Pereira" userId="984b14b7b4ee1a78" providerId="LiveId" clId="{A98F9C7D-E71B-49D5-A402-56EF3D3FED43}" dt="2025-09-18T02:29:47.678" v="46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29:54.835" v="65" actId="20577"/>
          <ac:spMkLst>
            <pc:docMk/>
            <pc:sldMk cId="0" sldId="259"/>
            <ac:spMk id="12" creationId="{00000000-0000-0000-0000-000000000000}"/>
          </ac:spMkLst>
        </pc:spChg>
        <pc:spChg chg="add del mod">
          <ac:chgData name="Artur Pereira" userId="984b14b7b4ee1a78" providerId="LiveId" clId="{A98F9C7D-E71B-49D5-A402-56EF3D3FED43}" dt="2025-09-18T02:28:21.668" v="17" actId="478"/>
          <ac:spMkLst>
            <pc:docMk/>
            <pc:sldMk cId="0" sldId="259"/>
            <ac:spMk id="15" creationId="{4EA1A30B-715A-B99F-1D4A-664CF6B54668}"/>
          </ac:spMkLst>
        </pc:spChg>
        <pc:spChg chg="add mod">
          <ac:chgData name="Artur Pereira" userId="984b14b7b4ee1a78" providerId="LiveId" clId="{A98F9C7D-E71B-49D5-A402-56EF3D3FED43}" dt="2025-09-18T02:28:21.938" v="18"/>
          <ac:spMkLst>
            <pc:docMk/>
            <pc:sldMk cId="0" sldId="259"/>
            <ac:spMk id="16" creationId="{F31B4DC0-876A-E71E-0BF3-BDDE012F6D68}"/>
          </ac:spMkLst>
        </pc:spChg>
      </pc:sldChg>
      <pc:sldChg chg="addSp delSp modSp mod">
        <pc:chgData name="Artur Pereira" userId="984b14b7b4ee1a78" providerId="LiveId" clId="{A98F9C7D-E71B-49D5-A402-56EF3D3FED43}" dt="2025-09-18T02:31:18.176" v="116" actId="20577"/>
        <pc:sldMkLst>
          <pc:docMk/>
          <pc:sldMk cId="0" sldId="260"/>
        </pc:sldMkLst>
        <pc:spChg chg="mod">
          <ac:chgData name="Artur Pereira" userId="984b14b7b4ee1a78" providerId="LiveId" clId="{A98F9C7D-E71B-49D5-A402-56EF3D3FED43}" dt="2025-09-18T02:30:18.330" v="67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0:18.330" v="67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0:18.330" v="67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0:42.533" v="90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0:18.330" v="67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0:18.330" v="67" actId="1076"/>
          <ac:spMkLst>
            <pc:docMk/>
            <pc:sldMk cId="0" sldId="260"/>
            <ac:spMk id="9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0:18.330" v="67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0:18.330" v="67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1:18.176" v="116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0:18.330" v="67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0:18.330" v="67" actId="1076"/>
          <ac:spMkLst>
            <pc:docMk/>
            <pc:sldMk cId="0" sldId="260"/>
            <ac:spMk id="16" creationId="{00000000-0000-0000-0000-000000000000}"/>
          </ac:spMkLst>
        </pc:spChg>
        <pc:spChg chg="add del mod">
          <ac:chgData name="Artur Pereira" userId="984b14b7b4ee1a78" providerId="LiveId" clId="{A98F9C7D-E71B-49D5-A402-56EF3D3FED43}" dt="2025-09-18T02:30:19.948" v="68" actId="478"/>
          <ac:spMkLst>
            <pc:docMk/>
            <pc:sldMk cId="0" sldId="260"/>
            <ac:spMk id="17" creationId="{802B7CBA-D272-5CB0-99C6-FF29985D70FA}"/>
          </ac:spMkLst>
        </pc:spChg>
        <pc:spChg chg="add mod">
          <ac:chgData name="Artur Pereira" userId="984b14b7b4ee1a78" providerId="LiveId" clId="{A98F9C7D-E71B-49D5-A402-56EF3D3FED43}" dt="2025-09-18T02:30:20.205" v="69"/>
          <ac:spMkLst>
            <pc:docMk/>
            <pc:sldMk cId="0" sldId="260"/>
            <ac:spMk id="18" creationId="{EE462920-661B-5294-BFF4-CE2578AF9F66}"/>
          </ac:spMkLst>
        </pc:spChg>
        <pc:picChg chg="del">
          <ac:chgData name="Artur Pereira" userId="984b14b7b4ee1a78" providerId="LiveId" clId="{A98F9C7D-E71B-49D5-A402-56EF3D3FED43}" dt="2025-09-18T02:30:04.371" v="66" actId="478"/>
          <ac:picMkLst>
            <pc:docMk/>
            <pc:sldMk cId="0" sldId="260"/>
            <ac:picMk id="2" creationId="{00000000-0000-0000-0000-000000000000}"/>
          </ac:picMkLst>
        </pc:picChg>
      </pc:sldChg>
      <pc:sldChg chg="addSp delSp modSp mod">
        <pc:chgData name="Artur Pereira" userId="984b14b7b4ee1a78" providerId="LiveId" clId="{A98F9C7D-E71B-49D5-A402-56EF3D3FED43}" dt="2025-09-18T02:28:25.457" v="20"/>
        <pc:sldMkLst>
          <pc:docMk/>
          <pc:sldMk cId="0" sldId="261"/>
        </pc:sldMkLst>
        <pc:spChg chg="add del mod">
          <ac:chgData name="Artur Pereira" userId="984b14b7b4ee1a78" providerId="LiveId" clId="{A98F9C7D-E71B-49D5-A402-56EF3D3FED43}" dt="2025-09-18T02:28:25.213" v="19" actId="478"/>
          <ac:spMkLst>
            <pc:docMk/>
            <pc:sldMk cId="0" sldId="261"/>
            <ac:spMk id="16" creationId="{D768B9B5-A777-3547-EF00-EB722D64CC0D}"/>
          </ac:spMkLst>
        </pc:spChg>
        <pc:spChg chg="add mod">
          <ac:chgData name="Artur Pereira" userId="984b14b7b4ee1a78" providerId="LiveId" clId="{A98F9C7D-E71B-49D5-A402-56EF3D3FED43}" dt="2025-09-18T02:28:25.457" v="20"/>
          <ac:spMkLst>
            <pc:docMk/>
            <pc:sldMk cId="0" sldId="261"/>
            <ac:spMk id="17" creationId="{8FEC2820-E923-0B26-4673-506D54691149}"/>
          </ac:spMkLst>
        </pc:spChg>
      </pc:sldChg>
      <pc:sldChg chg="addSp delSp modSp mod">
        <pc:chgData name="Artur Pereira" userId="984b14b7b4ee1a78" providerId="LiveId" clId="{A98F9C7D-E71B-49D5-A402-56EF3D3FED43}" dt="2025-09-18T02:32:36.916" v="119" actId="1076"/>
        <pc:sldMkLst>
          <pc:docMk/>
          <pc:sldMk cId="0" sldId="262"/>
        </pc:sldMkLst>
        <pc:spChg chg="mod">
          <ac:chgData name="Artur Pereira" userId="984b14b7b4ee1a78" providerId="LiveId" clId="{A98F9C7D-E71B-49D5-A402-56EF3D3FED43}" dt="2025-09-18T02:32:36.916" v="119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2:36.916" v="119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2:36.916" v="119" actId="1076"/>
          <ac:spMkLst>
            <pc:docMk/>
            <pc:sldMk cId="0" sldId="262"/>
            <ac:spMk id="6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2:36.916" v="119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2:36.916" v="119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2:36.916" v="119" actId="1076"/>
          <ac:spMkLst>
            <pc:docMk/>
            <pc:sldMk cId="0" sldId="262"/>
            <ac:spMk id="9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2:36.916" v="119" actId="107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2:36.916" v="119" actId="1076"/>
          <ac:spMkLst>
            <pc:docMk/>
            <pc:sldMk cId="0" sldId="262"/>
            <ac:spMk id="11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2:36.916" v="119" actId="1076"/>
          <ac:spMkLst>
            <pc:docMk/>
            <pc:sldMk cId="0" sldId="262"/>
            <ac:spMk id="12" creationId="{00000000-0000-0000-0000-000000000000}"/>
          </ac:spMkLst>
        </pc:spChg>
        <pc:spChg chg="mod">
          <ac:chgData name="Artur Pereira" userId="984b14b7b4ee1a78" providerId="LiveId" clId="{A98F9C7D-E71B-49D5-A402-56EF3D3FED43}" dt="2025-09-18T02:32:36.916" v="119" actId="1076"/>
          <ac:spMkLst>
            <pc:docMk/>
            <pc:sldMk cId="0" sldId="262"/>
            <ac:spMk id="13" creationId="{00000000-0000-0000-0000-000000000000}"/>
          </ac:spMkLst>
        </pc:spChg>
        <pc:spChg chg="add mod">
          <ac:chgData name="Artur Pereira" userId="984b14b7b4ee1a78" providerId="LiveId" clId="{A98F9C7D-E71B-49D5-A402-56EF3D3FED43}" dt="2025-09-18T02:32:26.711" v="118"/>
          <ac:spMkLst>
            <pc:docMk/>
            <pc:sldMk cId="0" sldId="262"/>
            <ac:spMk id="17" creationId="{23544759-CFF2-CEA9-B8D6-1E5C51395564}"/>
          </ac:spMkLst>
        </pc:spChg>
        <pc:picChg chg="del">
          <ac:chgData name="Artur Pereira" userId="984b14b7b4ee1a78" providerId="LiveId" clId="{A98F9C7D-E71B-49D5-A402-56EF3D3FED43}" dt="2025-09-18T02:32:24.672" v="117" actId="478"/>
          <ac:picMkLst>
            <pc:docMk/>
            <pc:sldMk cId="0" sldId="262"/>
            <ac:picMk id="2" creationId="{00000000-0000-0000-0000-000000000000}"/>
          </ac:picMkLst>
        </pc:picChg>
      </pc:sldChg>
      <pc:sldChg chg="addSp modSp">
        <pc:chgData name="Artur Pereira" userId="984b14b7b4ee1a78" providerId="LiveId" clId="{A98F9C7D-E71B-49D5-A402-56EF3D3FED43}" dt="2025-09-18T02:27:28.686" v="7"/>
        <pc:sldMkLst>
          <pc:docMk/>
          <pc:sldMk cId="0" sldId="263"/>
        </pc:sldMkLst>
        <pc:spChg chg="add mod">
          <ac:chgData name="Artur Pereira" userId="984b14b7b4ee1a78" providerId="LiveId" clId="{A98F9C7D-E71B-49D5-A402-56EF3D3FED43}" dt="2025-09-18T02:27:28.686" v="7"/>
          <ac:spMkLst>
            <pc:docMk/>
            <pc:sldMk cId="0" sldId="263"/>
            <ac:spMk id="17" creationId="{ED2691D3-C998-3208-4651-9ABCA722F98E}"/>
          </ac:spMkLst>
        </pc:spChg>
      </pc:sldChg>
      <pc:sldChg chg="addSp delSp modSp mod ord">
        <pc:chgData name="Artur Pereira" userId="984b14b7b4ee1a78" providerId="LiveId" clId="{A98F9C7D-E71B-49D5-A402-56EF3D3FED43}" dt="2025-09-18T02:34:52.550" v="121"/>
        <pc:sldMkLst>
          <pc:docMk/>
          <pc:sldMk cId="0" sldId="264"/>
        </pc:sldMkLst>
        <pc:spChg chg="add del mod">
          <ac:chgData name="Artur Pereira" userId="984b14b7b4ee1a78" providerId="LiveId" clId="{A98F9C7D-E71B-49D5-A402-56EF3D3FED43}" dt="2025-09-18T02:28:30.352" v="21" actId="478"/>
          <ac:spMkLst>
            <pc:docMk/>
            <pc:sldMk cId="0" sldId="264"/>
            <ac:spMk id="6" creationId="{CB82F91E-779F-7175-F0F9-E868E3A24D85}"/>
          </ac:spMkLst>
        </pc:spChg>
        <pc:spChg chg="add mod">
          <ac:chgData name="Artur Pereira" userId="984b14b7b4ee1a78" providerId="LiveId" clId="{A98F9C7D-E71B-49D5-A402-56EF3D3FED43}" dt="2025-09-18T02:28:30.611" v="22"/>
          <ac:spMkLst>
            <pc:docMk/>
            <pc:sldMk cId="0" sldId="264"/>
            <ac:spMk id="7" creationId="{4260FFE7-5732-7763-8394-A70BC7FB47E4}"/>
          </ac:spMkLst>
        </pc:spChg>
      </pc:sldChg>
      <pc:sldChg chg="delSp mod">
        <pc:chgData name="Artur Pereira" userId="984b14b7b4ee1a78" providerId="LiveId" clId="{A98F9C7D-E71B-49D5-A402-56EF3D3FED43}" dt="2025-09-18T02:35:05.023" v="122" actId="478"/>
        <pc:sldMkLst>
          <pc:docMk/>
          <pc:sldMk cId="0" sldId="265"/>
        </pc:sldMkLst>
        <pc:spChg chg="del">
          <ac:chgData name="Artur Pereira" userId="984b14b7b4ee1a78" providerId="LiveId" clId="{A98F9C7D-E71B-49D5-A402-56EF3D3FED43}" dt="2025-09-18T02:35:05.023" v="122" actId="478"/>
          <ac:spMkLst>
            <pc:docMk/>
            <pc:sldMk cId="0" sldId="265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43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261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Análise SWOT - FinStash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Uma visão estratégica para o sucesso no gerenciamento financeiro pessoal.</a:t>
            </a:r>
            <a:endParaRPr lang="en-US" sz="175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E57F757-8FD4-22AF-0710-17956431ACEC}"/>
              </a:ext>
            </a:extLst>
          </p:cNvPr>
          <p:cNvSpPr/>
          <p:nvPr/>
        </p:nvSpPr>
        <p:spPr>
          <a:xfrm>
            <a:off x="12823902" y="7738946"/>
            <a:ext cx="1806498" cy="4906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9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1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1420773"/>
            <a:ext cx="63472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Informações da Empresa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2469713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310670" y="2500193"/>
            <a:ext cx="907256" cy="1306949"/>
          </a:xfrm>
          <a:prstGeom prst="roundRect">
            <a:avLst>
              <a:gd name="adj" fmla="val 6469"/>
            </a:avLst>
          </a:prstGeom>
          <a:solidFill>
            <a:srgbClr val="18256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590348" y="29409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444740" y="2727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44740" y="3217426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FinStash - Gestão de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Finanças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Pessoais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064437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6310670" y="4094917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18256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590348" y="47171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444740" y="43217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Área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44740" y="4812149"/>
            <a:ext cx="63613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Tecnologia da Informação - Sistemas de Gestão Financeira Pessoal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0190" y="6022062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6310670" y="6052542"/>
            <a:ext cx="907256" cy="1306949"/>
          </a:xfrm>
          <a:prstGeom prst="roundRect">
            <a:avLst>
              <a:gd name="adj" fmla="val 6469"/>
            </a:avLst>
          </a:prstGeom>
          <a:solidFill>
            <a:srgbClr val="18256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590348" y="649331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444740" y="6279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Mercado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444740" y="6769775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Indivíduos buscando organizar finanças pessoais no Brasil.</a:t>
            </a:r>
            <a:endParaRPr lang="en-US" sz="175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79EAC92-E389-2E04-5DA0-55929F492E5F}"/>
              </a:ext>
            </a:extLst>
          </p:cNvPr>
          <p:cNvSpPr/>
          <p:nvPr/>
        </p:nvSpPr>
        <p:spPr>
          <a:xfrm>
            <a:off x="12823902" y="7738946"/>
            <a:ext cx="1806498" cy="4906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15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Missão e Visão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173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Missão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06943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Facilitar o gerenciamento financeiro pessoal através de uma plataforma intuitiva que permite controle de receitas, despesas e planejamento de metas.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42721" y="34173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Visão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342721" y="4069437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Tornar-se referência em educação financeira digital, promovendo estabilidade econômica e contribuindo para a redução da inadimplência no Brasil.</a:t>
            </a:r>
            <a:endParaRPr lang="en-US" sz="175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A870715-BE58-8BFB-8DBE-353900872ADA}"/>
              </a:ext>
            </a:extLst>
          </p:cNvPr>
          <p:cNvSpPr/>
          <p:nvPr/>
        </p:nvSpPr>
        <p:spPr>
          <a:xfrm>
            <a:off x="12823902" y="7738946"/>
            <a:ext cx="1806498" cy="4906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8118"/>
            <a:ext cx="59655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Produtos e Tecnologias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138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Produtos/Serviços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0659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web de gestão financeira pessoal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710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 interativo com visualizações gráficas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761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Planejador de metas financeiras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812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Exportação de relatórios (Excel/PDF)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8638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Categorização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 transações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413873"/>
            <a:ext cx="34363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Tecnologias Utilizadas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30659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Front-end: HTML, Tailwind CSS, JavaScript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8710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Back-end: PHP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6761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Banco de Dados: MySQL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1183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Prototipagem: Figma</a:t>
            </a:r>
            <a:endParaRPr lang="en-US" sz="175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31B4DC0-876A-E71E-0BF3-BDDE012F6D68}"/>
              </a:ext>
            </a:extLst>
          </p:cNvPr>
          <p:cNvSpPr/>
          <p:nvPr/>
        </p:nvSpPr>
        <p:spPr>
          <a:xfrm>
            <a:off x="12823902" y="7738946"/>
            <a:ext cx="1806498" cy="4906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244" y="1568648"/>
            <a:ext cx="2211943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2</a:t>
            </a: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619244" y="2022038"/>
            <a:ext cx="4423886" cy="553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Matriz SWOT</a:t>
            </a:r>
            <a:endParaRPr lang="en-US" sz="3450" dirty="0"/>
          </a:p>
        </p:txBody>
      </p:sp>
      <p:sp>
        <p:nvSpPr>
          <p:cNvPr id="5" name="Shape 2"/>
          <p:cNvSpPr/>
          <p:nvPr/>
        </p:nvSpPr>
        <p:spPr>
          <a:xfrm>
            <a:off x="619244" y="2840474"/>
            <a:ext cx="6607493" cy="1655921"/>
          </a:xfrm>
          <a:prstGeom prst="roundRect">
            <a:avLst>
              <a:gd name="adj" fmla="val 448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803791" y="3025021"/>
            <a:ext cx="2654260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Forças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803791" y="3462813"/>
            <a:ext cx="6238399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intuitiva, tecnologia moderna, funcionalidades completas, design </a:t>
            </a:r>
            <a:r>
              <a:rPr lang="en-US" sz="13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responsivo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base acadêmica, exportação de dados, segurança.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403663" y="2840474"/>
            <a:ext cx="6607493" cy="1655921"/>
          </a:xfrm>
          <a:prstGeom prst="roundRect">
            <a:avLst>
              <a:gd name="adj" fmla="val 448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7588210" y="3025021"/>
            <a:ext cx="2654260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Fraquezas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7588210" y="3462813"/>
            <a:ext cx="6238399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Ausência de marketing, sem histórico de mercado, dependência de internet, ausência de app mobile, falta de integração bancária.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19244" y="4673322"/>
            <a:ext cx="6607493" cy="1655921"/>
          </a:xfrm>
          <a:prstGeom prst="roundRect">
            <a:avLst>
              <a:gd name="adj" fmla="val 448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803791" y="4857869"/>
            <a:ext cx="2654260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Oportunidades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03791" y="5295662"/>
            <a:ext cx="6238399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Alto índice de inadimplência, demanda por educação financeira, era digital, incentivo a fintechs, Open Banking, mercado de fintechs em crescimento, parcerias educacionais, investimento </a:t>
            </a:r>
            <a:r>
              <a:rPr lang="en-US" sz="135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</a:t>
            </a: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startups.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7403663" y="4673322"/>
            <a:ext cx="6607493" cy="1655921"/>
          </a:xfrm>
          <a:prstGeom prst="roundRect">
            <a:avLst>
              <a:gd name="adj" fmla="val 448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7588210" y="4857869"/>
            <a:ext cx="2654260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Ameaças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7588210" y="5295662"/>
            <a:ext cx="6238399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Concorrência estabelecida, grandes players, mudanças regulatórias, crise econômica, desconfiança em segurança, barreira tecnológica, dependência de internet.</a:t>
            </a:r>
            <a:endParaRPr lang="en-US" sz="135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E462920-661B-5294-BFF4-CE2578AF9F66}"/>
              </a:ext>
            </a:extLst>
          </p:cNvPr>
          <p:cNvSpPr/>
          <p:nvPr/>
        </p:nvSpPr>
        <p:spPr>
          <a:xfrm>
            <a:off x="12823902" y="7738946"/>
            <a:ext cx="1806498" cy="4906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743545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3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56642" y="1297424"/>
            <a:ext cx="5405318" cy="675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Análise Estratégica</a:t>
            </a:r>
            <a:endParaRPr lang="en-US" sz="4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42" y="2297311"/>
            <a:ext cx="1080968" cy="12971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53709" y="2513409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Força + Oportunidade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053709" y="2980849"/>
            <a:ext cx="1182004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Maximizar a interface intuitiva com a demanda por educação financeira e integrar tecnologia moderna com Open Banking.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42" y="3594497"/>
            <a:ext cx="1080968" cy="12971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53709" y="3810595"/>
            <a:ext cx="3042999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Fraqueza + Oportunidade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2053709" y="4278035"/>
            <a:ext cx="1182004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Converter a ausência de marketing em estratégia digital e priorizar o desenvolvimento mobile.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42" y="4891683"/>
            <a:ext cx="1080968" cy="129718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53709" y="5107781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Força + Ameaça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2053709" y="5575221"/>
            <a:ext cx="1182004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Defender funcionalidades completas contra concorrência e investir em segurança contra desconfiança.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42" y="6188869"/>
            <a:ext cx="1080968" cy="129718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53709" y="6404967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Fraqueza + Ameaça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2053709" y="6872407"/>
            <a:ext cx="1182004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Proteger focando em nicho, criando versão offline e destacando gestão manual superior.</a:t>
            </a:r>
            <a:endParaRPr lang="en-US" sz="17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FEC2820-E923-0B26-4673-506D54691149}"/>
              </a:ext>
            </a:extLst>
          </p:cNvPr>
          <p:cNvSpPr/>
          <p:nvPr/>
        </p:nvSpPr>
        <p:spPr>
          <a:xfrm>
            <a:off x="12823902" y="7738946"/>
            <a:ext cx="1806498" cy="4906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29085" y="8802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Capítulo 4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629085" y="14614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Planos de Ação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3629085" y="25103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629085" y="2865411"/>
            <a:ext cx="3664744" cy="3048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3629085" y="3039718"/>
            <a:ext cx="3100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Curto Prazo (3-6 meses)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629085" y="3530137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Finalização do MVP, testes beta, validação de mercado, registros legais.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20643" y="25103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520643" y="2865411"/>
            <a:ext cx="3664863" cy="3048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7520643" y="3039718"/>
            <a:ext cx="33522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Médio Prazo (6-18 meses)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20643" y="3530137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Desenvolvimento mobile, integração bancária, captação de recursos, marketing digital, parcerias estratégicas.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629085" y="53785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3629085" y="5733626"/>
            <a:ext cx="7556421" cy="30480"/>
          </a:xfrm>
          <a:prstGeom prst="rect">
            <a:avLst/>
          </a:prstGeom>
          <a:solidFill>
            <a:srgbClr val="5A6ED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3629085" y="5907934"/>
            <a:ext cx="3252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Longo Prazo (18+ meses)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3629085" y="63983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Expansão de funcionalidades (IA), monetização, escalabilidade, expansão geográfica.</a:t>
            </a:r>
            <a:endParaRPr lang="en-US" sz="17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3544759-CFF2-CEA9-B8D6-1E5C51395564}"/>
              </a:ext>
            </a:extLst>
          </p:cNvPr>
          <p:cNvSpPr/>
          <p:nvPr/>
        </p:nvSpPr>
        <p:spPr>
          <a:xfrm>
            <a:off x="12823902" y="7738946"/>
            <a:ext cx="1806498" cy="4906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44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Próximos Passos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734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Investir no desenvolvimento de aplicativo móvel.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Estabelecer parcerias estratégicas.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Buscar financiamento para acelerar o crescimento.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00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Focar em nicho específico antes da expansão.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4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035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FinStash possui potencial significativo no mercado brasileiro de gestão financeira pessoal, impulsionado pelo alto índice de inadimplência e pela crescente demanda por soluções digitais.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Suas principais vantagens competitivas residem na simplicidade da interface e no foco específico em planejamento financeiro pessoal.</a:t>
            </a:r>
            <a:endParaRPr lang="en-US" sz="175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260FFE7-5732-7763-8394-A70BC7FB47E4}"/>
              </a:ext>
            </a:extLst>
          </p:cNvPr>
          <p:cNvSpPr/>
          <p:nvPr/>
        </p:nvSpPr>
        <p:spPr>
          <a:xfrm>
            <a:off x="12823902" y="7738946"/>
            <a:ext cx="1806498" cy="490654"/>
          </a:xfrm>
          <a:prstGeom prst="rect">
            <a:avLst/>
          </a:prstGeom>
          <a:solidFill>
            <a:srgbClr val="0000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484</Words>
  <Application>Microsoft Office PowerPoint</Application>
  <PresentationFormat>Personalizar</PresentationFormat>
  <Paragraphs>78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Roboto Light</vt:lpstr>
      <vt:lpstr>Roboto</vt:lpstr>
      <vt:lpstr>Roboto Medium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Artur Pereira</cp:lastModifiedBy>
  <cp:revision>2</cp:revision>
  <dcterms:created xsi:type="dcterms:W3CDTF">2025-09-18T02:26:21Z</dcterms:created>
  <dcterms:modified xsi:type="dcterms:W3CDTF">2025-09-18T02:45:58Z</dcterms:modified>
</cp:coreProperties>
</file>